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60" r:id="rId5"/>
    <p:sldId id="268" r:id="rId6"/>
    <p:sldId id="261" r:id="rId7"/>
    <p:sldId id="262" r:id="rId8"/>
    <p:sldId id="263" r:id="rId9"/>
    <p:sldId id="264" r:id="rId10"/>
    <p:sldId id="265" r:id="rId11"/>
    <p:sldId id="266" r:id="rId12"/>
    <p:sldId id="267"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orient="horz" pos="2160" id="1">
          <p15:clr>
            <a:srgbClr val="A4A3A4"/>
          </p15:clr>
        </p15:guide>
        <p15:guide pos="2880" id="2">
          <p15:clr>
            <a:srgbClr val="A4A3A4"/>
          </p15:clr>
        </p15:guide>
      </p15:sldGuideLst>
    </p:ext>
    <p:ext uri="http://customooxmlschemas.google.com/">
      <go:slidesCustomData xmlns:go="http://customooxmlschemas.google.com/" xmlns:p15="http://schemas.microsoft.com/office/powerpoint/2012/main" xmlns="" roundtripDataSignature="AMtx7mglQYTZotTxVmZTcuBK1vSa7q+x5A==" r:id="rId19"/>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1" clrIdx="0"/>
  <p:cmAuthor id="1" name="Κέντρο Ημέρας"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2" d="100"/>
          <a:sy n="82" d="100"/>
        </p:scale>
        <p:origin x="-1474"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23" Type="http://schemas.openxmlformats.org/officeDocument/2006/relationships/theme" Target="theme/theme1.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10300840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Today we are going to discuss communication in health care settings , exploring different forms and types of communication as well as how to handle challenging situations with people with dementia. </a:t>
            </a: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1</a:t>
            </a:fld>
            <a:endParaRPr/>
          </a:p>
        </p:txBody>
      </p:sp>
    </p:spTree>
    <p:extLst>
      <p:ext uri="{BB962C8B-B14F-4D97-AF65-F5344CB8AC3E}">
        <p14:creationId xmlns:p14="http://schemas.microsoft.com/office/powerpoint/2010/main" xmlns="" val="3933871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Active listening can help:</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use eye contact to look at the person, and encourage them to look at you when either of you are talking</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try not to interrupt them, even if you think you know what they're saying</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stop what you're doing so you can give the person your full attention while they speak</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minimise distractions that may get in the way of communication, such as the television or the radio playing too loudly, but always check if it's OK to do so</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repeat what you heard back to the person and ask if it's accurate, or ask them to repeat what they said</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"listen" in a different way – shaking your head, turning away or murmuring are alternative ways of saying no or expressing disapproval</a:t>
            </a:r>
            <a:endParaRPr/>
          </a:p>
          <a:p>
            <a:pPr marL="0" lvl="0" indent="0" algn="l" rtl="0">
              <a:lnSpc>
                <a:spcPct val="100000"/>
              </a:lnSpc>
              <a:spcBef>
                <a:spcPts val="0"/>
              </a:spcBef>
              <a:spcAft>
                <a:spcPts val="0"/>
              </a:spcAft>
              <a:buSzPts val="1400"/>
              <a:buNone/>
            </a:pPr>
            <a:endParaRPr/>
          </a:p>
        </p:txBody>
      </p:sp>
      <p:sp>
        <p:nvSpPr>
          <p:cNvPr id="158" name="Google Shape;158;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10</a:t>
            </a:fld>
            <a:endParaRPr/>
          </a:p>
        </p:txBody>
      </p:sp>
    </p:spTree>
    <p:extLst>
      <p:ext uri="{BB962C8B-B14F-4D97-AF65-F5344CB8AC3E}">
        <p14:creationId xmlns:p14="http://schemas.microsoft.com/office/powerpoint/2010/main" xmlns="" val="1615591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Before we finish this presentation I would like to ask you to pare in two’s or three’s and ask among your team the following questions. The idea is that after you have learned all about effective communication with health care professionals and </a:t>
            </a:r>
            <a:r>
              <a:rPr lang="en-US" dirty="0" smtClean="0"/>
              <a:t>a frail older person,  </a:t>
            </a:r>
            <a:r>
              <a:rPr lang="en-US" dirty="0"/>
              <a:t>I would like you to share how you would handle a challenging situation differently. </a:t>
            </a:r>
            <a:endParaRPr dirty="0"/>
          </a:p>
        </p:txBody>
      </p:sp>
      <p:sp>
        <p:nvSpPr>
          <p:cNvPr id="167" name="Google Shape;167;p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11</a:t>
            </a:fld>
            <a:endParaRPr/>
          </a:p>
        </p:txBody>
      </p:sp>
    </p:spTree>
    <p:extLst>
      <p:ext uri="{BB962C8B-B14F-4D97-AF65-F5344CB8AC3E}">
        <p14:creationId xmlns:p14="http://schemas.microsoft.com/office/powerpoint/2010/main" xmlns="" val="3036350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xmlns="" val="2372189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 name="Google Shape;93;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These are the topics we are going to cover on today’s presentation.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 are going to be discussing forms of communication since it is important to understand the basis of communication before we get into more detail. Also, we are going to present different styles of communication in order to become more aware of the styles of communication we are already using in our daily lives and evaluate which one’s have been proven to be useful, and which one’s haven’t favored us in social settings.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Moreover, we are going to discuss how to apply effective communication skills in different settings such as in a health care visit with a doctor but also we are going to explore the field of communication with a person with dementia, which holds a great deal of challenge for both health care professionals and carers. </a:t>
            </a:r>
            <a:endParaRPr/>
          </a:p>
        </p:txBody>
      </p:sp>
      <p:sp>
        <p:nvSpPr>
          <p:cNvPr id="94" name="Google Shape;94;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2</a:t>
            </a:fld>
            <a:endParaRPr/>
          </a:p>
        </p:txBody>
      </p:sp>
    </p:spTree>
    <p:extLst>
      <p:ext uri="{BB962C8B-B14F-4D97-AF65-F5344CB8AC3E}">
        <p14:creationId xmlns:p14="http://schemas.microsoft.com/office/powerpoint/2010/main" xmlns="" val="3418619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 verbal communication, we are perceive and produce language through words, thought processing, our ideas about the world and what we experience, as well as through our feelings and moods. It’s the most obvious communication form, where everything is immediately expressed through language and information is perceived by others in any social circumstance.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Non verbal communication however, operates somewhat differently. It is the information not communicated through language and speech. It constitutes of the information perceived through eye-contact, proximity , hand and head movement and body language in general, such as posture and appearance.  </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0"/>
                  </a:ext>
                </a:extLst>
              </a:rPr>
              <a:t>A number of studies have proven how important non- verbal communication is in conveying a message. </a:t>
            </a:r>
            <a:endParaRPr/>
          </a:p>
        </p:txBody>
      </p:sp>
      <p:sp>
        <p:nvSpPr>
          <p:cNvPr id="101" name="Google Shape;101;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3</a:t>
            </a:fld>
            <a:endParaRPr/>
          </a:p>
        </p:txBody>
      </p:sp>
    </p:spTree>
    <p:extLst>
      <p:ext uri="{BB962C8B-B14F-4D97-AF65-F5344CB8AC3E}">
        <p14:creationId xmlns:p14="http://schemas.microsoft.com/office/powerpoint/2010/main" xmlns="" val="632557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 passive aggressive style, people usually tend to withdraw from confrontation or express any kind of emotion or personal views.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Here usually people will mutter themselves rather than confront the person or issue… etc </a:t>
            </a:r>
            <a:endParaRPr/>
          </a:p>
        </p:txBody>
      </p:sp>
      <p:sp>
        <p:nvSpPr>
          <p:cNvPr id="115" name="Google Shape;115;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4</a:t>
            </a:fld>
            <a:endParaRPr/>
          </a:p>
        </p:txBody>
      </p:sp>
    </p:spTree>
    <p:extLst>
      <p:ext uri="{BB962C8B-B14F-4D97-AF65-F5344CB8AC3E}">
        <p14:creationId xmlns:p14="http://schemas.microsoft.com/office/powerpoint/2010/main" xmlns="" val="2379371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 passive aggressive style, people usually tend to withdraw from confrontation or express any kind of emotion or personal views.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Here usually people will mutter themselves rather than confront the person or issue… etc </a:t>
            </a:r>
            <a:endParaRPr/>
          </a:p>
        </p:txBody>
      </p:sp>
      <p:sp>
        <p:nvSpPr>
          <p:cNvPr id="115" name="Google Shape;115;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5</a:t>
            </a:fld>
            <a:endParaRPr/>
          </a:p>
        </p:txBody>
      </p:sp>
    </p:spTree>
    <p:extLst>
      <p:ext uri="{BB962C8B-B14F-4D97-AF65-F5344CB8AC3E}">
        <p14:creationId xmlns:p14="http://schemas.microsoft.com/office/powerpoint/2010/main" xmlns="" val="3759428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Assertive communication is the style in which one can express his current emotions and feelings about a matter , in a way that is balanced, polite and socially acceptable.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In assertive communication people with state their wishes and feelings clearly etc… </a:t>
            </a:r>
            <a:endParaRPr/>
          </a:p>
        </p:txBody>
      </p:sp>
      <p:sp>
        <p:nvSpPr>
          <p:cNvPr id="123" name="Google Shape;123;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6</a:t>
            </a:fld>
            <a:endParaRPr/>
          </a:p>
        </p:txBody>
      </p:sp>
    </p:spTree>
    <p:extLst>
      <p:ext uri="{BB962C8B-B14F-4D97-AF65-F5344CB8AC3E}">
        <p14:creationId xmlns:p14="http://schemas.microsoft.com/office/powerpoint/2010/main" xmlns="" val="275844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i="1">
                <a:solidFill>
                  <a:schemeClr val="dk1"/>
                </a:solidFill>
                <a:latin typeface="Calibri"/>
                <a:ea typeface="Calibri"/>
                <a:cs typeface="Calibri"/>
                <a:sym typeface="Calibri"/>
              </a:rPr>
              <a:t>a) Communicating with health care professionals: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The relationship with a doctor is a very personal relationship built on communication and trust. In choosing a doctor, the "chemistry" between the two of you must work. You must be able to trust, confide in and tell your doctor about your health worries with regards to the person with dementia you are caring for. Your doctor, in turn should listen to you give you options and feedback and have your best interest in mind.</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Here are some things you can do to help build an effective partnership:</a:t>
            </a:r>
            <a:endParaRPr/>
          </a:p>
          <a:p>
            <a:pPr marL="0" lvl="0" indent="0" algn="l" rtl="0">
              <a:lnSpc>
                <a:spcPct val="100000"/>
              </a:lnSpc>
              <a:spcBef>
                <a:spcPts val="0"/>
              </a:spcBef>
              <a:spcAft>
                <a:spcPts val="0"/>
              </a:spcAft>
              <a:buSzPts val="1400"/>
              <a:buNone/>
            </a:pPr>
            <a:r>
              <a:rPr lang="en-US" sz="1200" b="0" u="sng">
                <a:solidFill>
                  <a:schemeClr val="dk1"/>
                </a:solidFill>
                <a:latin typeface="Calibri"/>
                <a:ea typeface="Calibri"/>
                <a:cs typeface="Calibri"/>
                <a:sym typeface="Calibri"/>
              </a:rPr>
              <a:t>Be Organized</a:t>
            </a:r>
            <a:endParaRPr sz="12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Doctors are busy, so you need to know how to get the most from their limited time with you. This means that you must be organized and focused on the issues you want to address.</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Think in advance about the questions you want answered. Write down and prioritize those questions, highlighting the main three or four you want to discuss. </a:t>
            </a:r>
            <a:endParaRPr/>
          </a:p>
          <a:p>
            <a:pPr marL="0" lvl="0" indent="0" algn="l" rtl="0">
              <a:lnSpc>
                <a:spcPct val="100000"/>
              </a:lnSpc>
              <a:spcBef>
                <a:spcPts val="0"/>
              </a:spcBef>
              <a:spcAft>
                <a:spcPts val="0"/>
              </a:spcAft>
              <a:buSzPts val="1400"/>
              <a:buNone/>
            </a:pPr>
            <a:r>
              <a:rPr lang="en-US" sz="1200" b="0" u="sng">
                <a:solidFill>
                  <a:schemeClr val="dk1"/>
                </a:solidFill>
                <a:latin typeface="Calibri"/>
                <a:ea typeface="Calibri"/>
                <a:cs typeface="Calibri"/>
                <a:sym typeface="Calibri"/>
              </a:rPr>
              <a:t>Keep Good Records</a:t>
            </a:r>
            <a:endParaRPr sz="12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Provide your doctor with good, accurate information about your patient’s symptoms and medications so he/she has the necessary tools to accurately diagnose your condition and prescribe appropriate treatment. A list of medications and supplements he/she is taking, recent symptoms and the dates at which they occurred, any recent tests and names of other doctors you are seeing can be useful information to share with your doctor.</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The better you are able to communicate your needs and concerns, the better your doctor can respond.</a:t>
            </a:r>
            <a:endParaRPr/>
          </a:p>
          <a:p>
            <a:pPr marL="0" lvl="0" indent="0" algn="l" rtl="0">
              <a:lnSpc>
                <a:spcPct val="100000"/>
              </a:lnSpc>
              <a:spcBef>
                <a:spcPts val="0"/>
              </a:spcBef>
              <a:spcAft>
                <a:spcPts val="0"/>
              </a:spcAft>
              <a:buSzPts val="1400"/>
              <a:buNone/>
            </a:pPr>
            <a:r>
              <a:rPr lang="en-US" sz="1200" b="0" u="sng">
                <a:solidFill>
                  <a:schemeClr val="dk1"/>
                </a:solidFill>
                <a:latin typeface="Calibri"/>
                <a:ea typeface="Calibri"/>
                <a:cs typeface="Calibri"/>
                <a:sym typeface="Calibri"/>
              </a:rPr>
              <a:t>Be Understanding</a:t>
            </a:r>
            <a:endParaRPr sz="12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Balance assertiveness with respect and understanding. Although it's important to let your doctor know your needs or if you are dissatisfied, it's equally important to voice appreciation for positive aspects of your communication and treatment. </a:t>
            </a:r>
            <a:endParaRPr/>
          </a:p>
          <a:p>
            <a:pPr marL="0" lvl="0" indent="0" algn="l" rtl="0">
              <a:lnSpc>
                <a:spcPct val="100000"/>
              </a:lnSpc>
              <a:spcBef>
                <a:spcPts val="0"/>
              </a:spcBef>
              <a:spcAft>
                <a:spcPts val="0"/>
              </a:spcAft>
              <a:buSzPts val="1400"/>
              <a:buNone/>
            </a:pPr>
            <a:r>
              <a:rPr lang="en-US" sz="1200" b="0" u="sng">
                <a:solidFill>
                  <a:schemeClr val="dk1"/>
                </a:solidFill>
                <a:latin typeface="Calibri"/>
                <a:ea typeface="Calibri"/>
                <a:cs typeface="Calibri"/>
                <a:sym typeface="Calibri"/>
              </a:rPr>
              <a:t>Know How to Keep in Touch</a:t>
            </a:r>
            <a:endParaRPr sz="12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Before you leave, find out the best way to keep in touch between office visits, whether through the nurse, via email or by leaving phone messages.</a:t>
            </a:r>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 </a:t>
            </a:r>
            <a:endParaRPr/>
          </a:p>
          <a:p>
            <a:pPr marL="0" lvl="0" indent="0" algn="l" rtl="0">
              <a:lnSpc>
                <a:spcPct val="100000"/>
              </a:lnSpc>
              <a:spcBef>
                <a:spcPts val="0"/>
              </a:spcBef>
              <a:spcAft>
                <a:spcPts val="0"/>
              </a:spcAft>
              <a:buSzPts val="1400"/>
              <a:buNone/>
            </a:pPr>
            <a:r>
              <a:rPr lang="en-US" sz="1200" b="1">
                <a:solidFill>
                  <a:schemeClr val="dk1"/>
                </a:solidFill>
                <a:latin typeface="Calibri"/>
                <a:ea typeface="Calibri"/>
                <a:cs typeface="Calibri"/>
                <a:sym typeface="Calibri"/>
              </a:rPr>
              <a:t>How can I make my visit to the doctor as productive as possible?</a:t>
            </a:r>
            <a:endParaRPr sz="12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Bring a pencil and notebook to take notes. </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Keep your discussion focused, making sure to cover your main questions and concerns, symptoms and worries.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Ask for clarification if you don't understand what you have been told or if you still have questions.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Ask for explanations of treatment goals and side effects.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Let your doctor know if you are seeing other doctors or health care professionals.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Share information about any recent medical tests.</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Stand up for yourself or have a friend or family member advocate for you if your concerns are not addressed.</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Balance assertiveness with friendliness and understanding.</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a:p>
        </p:txBody>
      </p:sp>
      <p:sp>
        <p:nvSpPr>
          <p:cNvPr id="131" name="Google Shape;131;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7</a:t>
            </a:fld>
            <a:endParaRPr/>
          </a:p>
        </p:txBody>
      </p:sp>
    </p:spTree>
    <p:extLst>
      <p:ext uri="{BB962C8B-B14F-4D97-AF65-F5344CB8AC3E}">
        <p14:creationId xmlns:p14="http://schemas.microsoft.com/office/powerpoint/2010/main" xmlns="" val="2948398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i="1" dirty="0">
                <a:solidFill>
                  <a:schemeClr val="dk1"/>
                </a:solidFill>
                <a:latin typeface="Calibri"/>
                <a:ea typeface="Calibri"/>
                <a:cs typeface="Calibri"/>
                <a:sym typeface="Calibri"/>
              </a:rPr>
              <a:t>b) Communicating with </a:t>
            </a:r>
            <a:r>
              <a:rPr lang="en-US" sz="1200" i="1" dirty="0" smtClean="0">
                <a:solidFill>
                  <a:schemeClr val="dk1"/>
                </a:solidFill>
                <a:latin typeface="Calibri"/>
                <a:ea typeface="Calibri"/>
                <a:cs typeface="Calibri"/>
                <a:sym typeface="Calibri"/>
              </a:rPr>
              <a:t>older frail people or</a:t>
            </a:r>
            <a:r>
              <a:rPr lang="en-US" sz="1200" i="1" baseline="0" dirty="0" smtClean="0">
                <a:solidFill>
                  <a:schemeClr val="dk1"/>
                </a:solidFill>
                <a:latin typeface="Calibri"/>
                <a:ea typeface="Calibri"/>
                <a:cs typeface="Calibri"/>
                <a:sym typeface="Calibri"/>
              </a:rPr>
              <a:t> people with </a:t>
            </a:r>
            <a:r>
              <a:rPr lang="en-US" sz="1200" i="1" dirty="0" smtClean="0">
                <a:solidFill>
                  <a:schemeClr val="dk1"/>
                </a:solidFill>
                <a:latin typeface="Calibri"/>
                <a:ea typeface="Calibri"/>
                <a:cs typeface="Calibri"/>
                <a:sym typeface="Calibri"/>
              </a:rPr>
              <a:t>dementia</a:t>
            </a:r>
            <a:r>
              <a:rPr lang="en-US" sz="1200" i="1"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Try to start conversations with the person you're looking after, especially if you notice that they're starting fewer conversations themselves. It can help to:</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speak clearly and slowly, using short sentences</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make eye contact with the person when they're talking or asking questions</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give them time to respond, because they may feel pressured if you try to speed up their answers</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encourage them to join in conversations with others, where possible</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let them speak for themselves during discussions about their welfare or health issues</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try not to </a:t>
            </a:r>
            <a:r>
              <a:rPr lang="en-US" sz="1200" dirty="0" err="1">
                <a:solidFill>
                  <a:schemeClr val="dk1"/>
                </a:solidFill>
                <a:latin typeface="Calibri"/>
                <a:ea typeface="Calibri"/>
                <a:cs typeface="Calibri"/>
                <a:sym typeface="Calibri"/>
              </a:rPr>
              <a:t>patronise</a:t>
            </a:r>
            <a:r>
              <a:rPr lang="en-US" sz="1200" dirty="0">
                <a:solidFill>
                  <a:schemeClr val="dk1"/>
                </a:solidFill>
                <a:latin typeface="Calibri"/>
                <a:ea typeface="Calibri"/>
                <a:cs typeface="Calibri"/>
                <a:sym typeface="Calibri"/>
              </a:rPr>
              <a:t> them, or ridicule what they say</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acknowledge what they have said, even if they don't answer your question, or what they say seems out of context – show that you've heard them and encourage them to say more about their answer</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give them simple choices – avoid creating complicated choices or options for them</a:t>
            </a:r>
            <a:endParaRPr dirty="0"/>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use other ways to communicate – such as rephrasing questions because they can't answer in the way they used to</a:t>
            </a:r>
            <a:endParaRPr dirty="0"/>
          </a:p>
          <a:p>
            <a:pPr marL="0" lvl="0" indent="0" algn="l" rtl="0">
              <a:lnSpc>
                <a:spcPct val="100000"/>
              </a:lnSpc>
              <a:spcBef>
                <a:spcPts val="0"/>
              </a:spcBef>
              <a:spcAft>
                <a:spcPts val="0"/>
              </a:spcAft>
              <a:buSzPts val="1400"/>
              <a:buNone/>
            </a:pPr>
            <a:endParaRPr dirty="0"/>
          </a:p>
        </p:txBody>
      </p:sp>
      <p:sp>
        <p:nvSpPr>
          <p:cNvPr id="140" name="Google Shape;140;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8</a:t>
            </a:fld>
            <a:endParaRPr/>
          </a:p>
        </p:txBody>
      </p:sp>
    </p:spTree>
    <p:extLst>
      <p:ext uri="{BB962C8B-B14F-4D97-AF65-F5344CB8AC3E}">
        <p14:creationId xmlns:p14="http://schemas.microsoft.com/office/powerpoint/2010/main" xmlns="" val="2266515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b="1" dirty="0">
                <a:solidFill>
                  <a:schemeClr val="dk1"/>
                </a:solidFill>
                <a:latin typeface="Calibri"/>
                <a:ea typeface="Calibri"/>
                <a:cs typeface="Calibri"/>
                <a:sym typeface="Calibri"/>
              </a:rPr>
              <a:t>Communication isn't just talking. Gestures, movement and facial expressions can all convey meaning or help you get a message across. Body language and physical contact become significant when speech is difficult for a person with dementia.</a:t>
            </a: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1" dirty="0">
                <a:solidFill>
                  <a:schemeClr val="dk1"/>
                </a:solidFill>
                <a:latin typeface="Calibri"/>
                <a:ea typeface="Calibri"/>
                <a:cs typeface="Calibri"/>
                <a:sym typeface="Calibri"/>
              </a:rPr>
              <a:t>It's important that you encourage the person to communicate what they want, however they can. Remember, we all find it frustrating when we can't communicate effectively, or are misunderstood. Communication is a two-way process. As a </a:t>
            </a:r>
            <a:r>
              <a:rPr lang="en-US" sz="1200" b="1" dirty="0" err="1">
                <a:solidFill>
                  <a:schemeClr val="dk1"/>
                </a:solidFill>
                <a:latin typeface="Calibri"/>
                <a:ea typeface="Calibri"/>
                <a:cs typeface="Calibri"/>
                <a:sym typeface="Calibri"/>
              </a:rPr>
              <a:t>carer</a:t>
            </a:r>
            <a:r>
              <a:rPr lang="en-US" sz="1200" b="1" dirty="0">
                <a:solidFill>
                  <a:schemeClr val="dk1"/>
                </a:solidFill>
                <a:latin typeface="Calibri"/>
                <a:ea typeface="Calibri"/>
                <a:cs typeface="Calibri"/>
                <a:sym typeface="Calibri"/>
              </a:rPr>
              <a:t> of someone with dementia, you will probably have to learn to "listen" more carefully. You may need to be more aware of non-verbal messages, such as facial expressions and body language. You may have to use more physical contact, such as reassuring pats on the arm, or smile as well as speaking.</a:t>
            </a: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49" name="Google Shape;149;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pPr marL="0" lvl="0" indent="0" algn="r" rtl="0">
                <a:lnSpc>
                  <a:spcPct val="100000"/>
                </a:lnSpc>
                <a:spcBef>
                  <a:spcPts val="0"/>
                </a:spcBef>
                <a:spcAft>
                  <a:spcPts val="0"/>
                </a:spcAft>
                <a:buSzPts val="1400"/>
                <a:buNone/>
              </a:pPr>
              <a:t>9</a:t>
            </a:fld>
            <a:endParaRPr/>
          </a:p>
        </p:txBody>
      </p:sp>
    </p:spTree>
    <p:extLst>
      <p:ext uri="{BB962C8B-B14F-4D97-AF65-F5344CB8AC3E}">
        <p14:creationId xmlns:p14="http://schemas.microsoft.com/office/powerpoint/2010/main" xmlns="" val="440505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1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1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2"/>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406630" y="5078788"/>
            <a:ext cx="4494178"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Communication Skills in Health Care </a:t>
            </a:r>
            <a:endParaRPr sz="1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9"/>
        <p:cNvGrpSpPr/>
        <p:nvPr/>
      </p:nvGrpSpPr>
      <p:grpSpPr>
        <a:xfrm>
          <a:off x="0" y="0"/>
          <a:ext cx="0" cy="0"/>
          <a:chOff x="0" y="0"/>
          <a:chExt cx="0" cy="0"/>
        </a:xfrm>
      </p:grpSpPr>
      <p:sp>
        <p:nvSpPr>
          <p:cNvPr id="160" name="Google Shape;160;p10"/>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1" name="Google Shape;161;p10"/>
          <p:cNvSpPr txBox="1"/>
          <p:nvPr/>
        </p:nvSpPr>
        <p:spPr>
          <a:xfrm>
            <a:off x="467544" y="1340768"/>
            <a:ext cx="8676456" cy="369332"/>
          </a:xfrm>
          <a:prstGeom prst="rect">
            <a:avLst/>
          </a:prstGeom>
          <a:noFill/>
          <a:ln>
            <a:noFill/>
          </a:ln>
        </p:spPr>
        <p:txBody>
          <a:bodyPr spcFirstLastPara="1" wrap="square" lIns="91425" tIns="45700" rIns="91425" bIns="45700" anchor="t" anchorCtr="0">
            <a:spAutoFit/>
          </a:bodyPr>
          <a:lstStyle/>
          <a:p>
            <a:pPr marL="11430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62" name="Google Shape;162;p10"/>
          <p:cNvSpPr txBox="1"/>
          <p:nvPr/>
        </p:nvSpPr>
        <p:spPr>
          <a:xfrm>
            <a:off x="14753" y="1844824"/>
            <a:ext cx="8964488" cy="3785652"/>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2400"/>
              <a:buFont typeface="Calibri"/>
              <a:buNone/>
            </a:pPr>
            <a:r>
              <a:rPr lang="en-US" sz="2400" b="1"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can I learn to be an Active Listener? </a:t>
            </a:r>
            <a:endParaRPr sz="2400" b="1"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algn="l"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maintain eye contact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don’t interrupt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stop doing other things and give my full attention when the person is talking to me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minimize distractions in the environment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repeat to the person what I have heard and ask if my understanding is accurate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I use </a:t>
            </a: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non-verbal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communication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63" name="Google Shape;163;p10"/>
          <p:cNvSpPr txBox="1"/>
          <p:nvPr/>
        </p:nvSpPr>
        <p:spPr>
          <a:xfrm>
            <a:off x="395536" y="359940"/>
            <a:ext cx="8352928" cy="1077178"/>
          </a:xfrm>
          <a:prstGeom prst="rect">
            <a:avLst/>
          </a:prstGeom>
          <a:noFill/>
          <a:ln>
            <a:noFill/>
          </a:ln>
        </p:spPr>
        <p:txBody>
          <a:bodyPr spcFirstLastPara="1" wrap="square" lIns="91425" tIns="45700" rIns="91425" bIns="45700" anchor="t" anchorCtr="0">
            <a:spAutoFit/>
          </a:bodyPr>
          <a:lstStyle/>
          <a:p>
            <a:pPr lvl="0" algn="ctr">
              <a:buSzPts val="3600"/>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do I communicate with </a:t>
            </a:r>
            <a:r>
              <a:rPr lang="en-US" sz="3200" dirty="0" smtClean="0">
                <a:solidFill>
                  <a:schemeClr val="dk1"/>
                </a:solidFill>
                <a:latin typeface="Times New Roman" panose="02020603050405020304" pitchFamily="18" charset="0"/>
                <a:ea typeface="Calibri"/>
                <a:cs typeface="Times New Roman" panose="02020603050405020304" pitchFamily="18" charset="0"/>
                <a:sym typeface="Calibri"/>
              </a:rPr>
              <a:t>frail </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older people </a:t>
            </a:r>
            <a:r>
              <a:rPr lang="en-US" sz="3200" dirty="0" smtClean="0">
                <a:solidFill>
                  <a:schemeClr val="dk1"/>
                </a:solidFill>
                <a:latin typeface="Times New Roman" panose="02020603050405020304" pitchFamily="18" charset="0"/>
                <a:ea typeface="Calibri"/>
                <a:cs typeface="Times New Roman" panose="02020603050405020304" pitchFamily="18" charset="0"/>
                <a:sym typeface="Calibri"/>
              </a:rPr>
              <a:t>or </a:t>
            </a:r>
            <a:r>
              <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people </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with dementia?</a:t>
            </a:r>
            <a:endParaRPr sz="3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8"/>
        <p:cNvGrpSpPr/>
        <p:nvPr/>
      </p:nvGrpSpPr>
      <p:grpSpPr>
        <a:xfrm>
          <a:off x="0" y="0"/>
          <a:ext cx="0" cy="0"/>
          <a:chOff x="0" y="0"/>
          <a:chExt cx="0" cy="0"/>
        </a:xfrm>
      </p:grpSpPr>
      <p:sp>
        <p:nvSpPr>
          <p:cNvPr id="169" name="Google Shape;169;p11"/>
          <p:cNvSpPr txBox="1"/>
          <p:nvPr/>
        </p:nvSpPr>
        <p:spPr>
          <a:xfrm>
            <a:off x="4599168" y="398851"/>
            <a:ext cx="3816424"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Group Discussion</a:t>
            </a:r>
            <a:endParaRPr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70" name="Google Shape;170;p11"/>
          <p:cNvSpPr txBox="1"/>
          <p:nvPr/>
        </p:nvSpPr>
        <p:spPr>
          <a:xfrm>
            <a:off x="3550596" y="1340768"/>
            <a:ext cx="5389123" cy="4893647"/>
          </a:xfrm>
          <a:prstGeom prst="rect">
            <a:avLst/>
          </a:prstGeom>
          <a:noFill/>
          <a:ln>
            <a:noFill/>
          </a:ln>
        </p:spPr>
        <p:txBody>
          <a:bodyPr spcFirstLastPara="1" wrap="square" lIns="91425" tIns="45700" rIns="91425" bIns="45700" anchor="t" anchorCtr="0">
            <a:spAutoFit/>
          </a:bodyPr>
          <a:lstStyle/>
          <a:p>
            <a:pPr marL="457200" marR="0" lvl="0" indent="-342900"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Imagine you are dealing with a challenging health care professional or a </a:t>
            </a: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frail older person.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rtl="0">
              <a:lnSpc>
                <a:spcPct val="100000"/>
              </a:lnSpc>
              <a:spcBef>
                <a:spcPts val="0"/>
              </a:spcBef>
              <a:spcAft>
                <a:spcPts val="0"/>
              </a:spcAft>
              <a:buClr>
                <a:srgbClr val="000000"/>
              </a:buClr>
              <a:buSzPts val="2400"/>
              <a:buFont typeface="Arial"/>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0" indent="-342900"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What is your experience and your expectation from this encounter?</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rtl="0">
              <a:lnSpc>
                <a:spcPct val="100000"/>
              </a:lnSpc>
              <a:spcBef>
                <a:spcPts val="0"/>
              </a:spcBef>
              <a:spcAft>
                <a:spcPts val="0"/>
              </a:spcAft>
              <a:buClr>
                <a:srgbClr val="000000"/>
              </a:buClr>
              <a:buSzPts val="2400"/>
              <a:buFont typeface="Arial"/>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0" indent="-342900"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Now that you are familiar with constructive communication tools, discuss how you would deal with this situation.</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457200" marR="0" lvl="0" indent="-190500" rtl="0">
              <a:lnSpc>
                <a:spcPct val="100000"/>
              </a:lnSpc>
              <a:spcBef>
                <a:spcPts val="0"/>
              </a:spcBef>
              <a:spcAft>
                <a:spcPts val="0"/>
              </a:spcAft>
              <a:buClr>
                <a:schemeClr val="dk1"/>
              </a:buClr>
              <a:buSzPts val="2400"/>
              <a:buFont typeface="Noto Sans Symbols"/>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
        <p:cNvGrpSpPr/>
        <p:nvPr/>
      </p:nvGrpSpPr>
      <p:grpSpPr>
        <a:xfrm>
          <a:off x="0" y="0"/>
          <a:ext cx="0" cy="0"/>
          <a:chOff x="0" y="0"/>
          <a:chExt cx="0" cy="0"/>
        </a:xfrm>
      </p:grpSpPr>
      <p:sp>
        <p:nvSpPr>
          <p:cNvPr id="175" name="Google Shape;175;p12"/>
          <p:cNvSpPr txBox="1"/>
          <p:nvPr/>
        </p:nvSpPr>
        <p:spPr>
          <a:xfrm>
            <a:off x="2295728" y="4929425"/>
            <a:ext cx="6192487"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THANK YOU FOR YOUR ATTENTION!</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96" name="Google Shape;96;p2"/>
          <p:cNvSpPr txBox="1"/>
          <p:nvPr/>
        </p:nvSpPr>
        <p:spPr>
          <a:xfrm>
            <a:off x="4445732" y="204298"/>
            <a:ext cx="3816424"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Topic Overview </a:t>
            </a:r>
            <a:endParaRPr sz="1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97" name="Google Shape;97;p2"/>
          <p:cNvSpPr txBox="1"/>
          <p:nvPr/>
        </p:nvSpPr>
        <p:spPr>
          <a:xfrm>
            <a:off x="3563888" y="1340768"/>
            <a:ext cx="5580112" cy="4093388"/>
          </a:xfrm>
          <a:prstGeom prst="rect">
            <a:avLst/>
          </a:prstGeom>
          <a:noFill/>
          <a:ln>
            <a:noFill/>
          </a:ln>
        </p:spPr>
        <p:txBody>
          <a:bodyPr spcFirstLastPara="1" wrap="square" lIns="91425" tIns="45700" rIns="91425" bIns="45700" anchor="t" anchorCtr="0">
            <a:spAutoFit/>
          </a:bodyPr>
          <a:lstStyle/>
          <a:p>
            <a:pPr marL="114300" marR="0" lvl="0" indent="0" rtl="0">
              <a:lnSpc>
                <a:spcPct val="100000"/>
              </a:lnSpc>
              <a:spcBef>
                <a:spcPts val="0"/>
              </a:spcBef>
              <a:spcAft>
                <a:spcPts val="0"/>
              </a:spcAft>
              <a:buClr>
                <a:schemeClr val="dk1"/>
              </a:buClr>
              <a:buSzPts val="2400"/>
              <a:buFont typeface="Calibri"/>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1. Forms of Communication</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Verbal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Communication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Non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Verbal Communication</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rtl="0">
              <a:lnSpc>
                <a:spcPct val="100000"/>
              </a:lnSpc>
              <a:spcBef>
                <a:spcPts val="0"/>
              </a:spcBef>
              <a:spcAft>
                <a:spcPts val="0"/>
              </a:spcAft>
              <a:buClr>
                <a:schemeClr val="dk1"/>
              </a:buClr>
              <a:buSzPts val="2400"/>
              <a:buFont typeface="Calibri"/>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rtl="0">
              <a:lnSpc>
                <a:spcPct val="100000"/>
              </a:lnSpc>
              <a:spcBef>
                <a:spcPts val="0"/>
              </a:spcBef>
              <a:spcAft>
                <a:spcPts val="0"/>
              </a:spcAft>
              <a:buClr>
                <a:schemeClr val="dk1"/>
              </a:buClr>
              <a:buSzPts val="2400"/>
              <a:buFont typeface="Calibri"/>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2. Styles of Communication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Aggressive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Passive-aggressive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Assertive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rtl="0">
              <a:lnSpc>
                <a:spcPct val="100000"/>
              </a:lnSpc>
              <a:spcBef>
                <a:spcPts val="0"/>
              </a:spcBef>
              <a:spcAft>
                <a:spcPts val="0"/>
              </a:spcAft>
              <a:buClr>
                <a:schemeClr val="dk1"/>
              </a:buClr>
              <a:buSzPts val="2400"/>
              <a:buFont typeface="Calibri"/>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rtl="0">
              <a:lnSpc>
                <a:spcPct val="100000"/>
              </a:lnSpc>
              <a:spcBef>
                <a:spcPts val="0"/>
              </a:spcBef>
              <a:spcAft>
                <a:spcPts val="0"/>
              </a:spcAft>
              <a:buClr>
                <a:schemeClr val="dk1"/>
              </a:buClr>
              <a:buSzPts val="2400"/>
              <a:buFont typeface="Calibri"/>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to apply effective communication skills with:</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rtl="0">
              <a:lnSpc>
                <a:spcPct val="100000"/>
              </a:lnSpc>
              <a:spcBef>
                <a:spcPts val="0"/>
              </a:spcBef>
              <a:spcAft>
                <a:spcPts val="0"/>
              </a:spcAft>
              <a:buClr>
                <a:schemeClr val="dk1"/>
              </a:buClr>
              <a:buSzPts val="2400"/>
              <a:buFont typeface="Calibri"/>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Health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Care Professionals</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rtl="0">
              <a:lnSpc>
                <a:spcPct val="100000"/>
              </a:lnSpc>
              <a:spcBef>
                <a:spcPts val="0"/>
              </a:spcBef>
              <a:spcAft>
                <a:spcPts val="0"/>
              </a:spcAft>
              <a:buClr>
                <a:schemeClr val="dk1"/>
              </a:buClr>
              <a:buSzPts val="2400"/>
              <a:buFont typeface="Noto Sans Symbols"/>
              <a:buChar char="▪"/>
            </a:pPr>
            <a:r>
              <a:rPr lang="en-US"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Older frail population &amp; People </a:t>
            </a: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with Dementia </a:t>
            </a:r>
            <a:endParaRPr sz="20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Google Shape;103;p3"/>
          <p:cNvSpPr txBox="1"/>
          <p:nvPr/>
        </p:nvSpPr>
        <p:spPr>
          <a:xfrm>
            <a:off x="2179961" y="149730"/>
            <a:ext cx="5904656" cy="646331"/>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3600"/>
              <a:buFont typeface="Calibri"/>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Forms of Communication</a:t>
            </a:r>
            <a:endParaRPr sz="1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04" name="Google Shape;104;p3"/>
          <p:cNvSpPr txBox="1"/>
          <p:nvPr/>
        </p:nvSpPr>
        <p:spPr>
          <a:xfrm>
            <a:off x="30381" y="1052736"/>
            <a:ext cx="3928776" cy="4832052"/>
          </a:xfrm>
          <a:prstGeom prst="rect">
            <a:avLst/>
          </a:prstGeom>
          <a:noFill/>
          <a:ln>
            <a:noFill/>
          </a:ln>
        </p:spPr>
        <p:txBody>
          <a:bodyPr spcFirstLastPara="1" wrap="square" lIns="91425" tIns="45700" rIns="91425" bIns="45700" anchor="t" anchorCtr="0">
            <a:spAutoFit/>
          </a:bodyPr>
          <a:lstStyle/>
          <a:p>
            <a:pPr marL="114300" marR="0" lvl="0" indent="0" algn="l" rtl="0">
              <a:lnSpc>
                <a:spcPct val="100000"/>
              </a:lnSpc>
              <a:spcBef>
                <a:spcPts val="0"/>
              </a:spcBef>
              <a:spcAft>
                <a:spcPts val="0"/>
              </a:spcAft>
              <a:buClr>
                <a:schemeClr val="dk1"/>
              </a:buClr>
              <a:buSzPts val="2400"/>
              <a:buFont typeface="Calibri"/>
              <a:buNone/>
            </a:pPr>
            <a:r>
              <a:rPr lang="en-US" sz="2200" b="0"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rPr>
              <a:t>Verbal Communication</a:t>
            </a:r>
            <a:r>
              <a:rPr lang="en-US" sz="2200" b="0" i="0" u="sng"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a:t>
            </a:r>
          </a:p>
          <a:p>
            <a:pPr marL="114300" marR="0" lvl="0" indent="0" algn="l" rtl="0">
              <a:lnSpc>
                <a:spcPct val="100000"/>
              </a:lnSpc>
              <a:spcBef>
                <a:spcPts val="0"/>
              </a:spcBef>
              <a:spcAft>
                <a:spcPts val="0"/>
              </a:spcAft>
              <a:buClr>
                <a:schemeClr val="dk1"/>
              </a:buClr>
              <a:buSzPts val="2400"/>
              <a:buFont typeface="Calibri"/>
              <a:buNone/>
            </a:pP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Words</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Thoughts</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Ideas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Feelings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None/>
            </a:pPr>
            <a:endParaRPr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algn="l" rtl="0">
              <a:lnSpc>
                <a:spcPct val="100000"/>
              </a:lnSpc>
              <a:spcBef>
                <a:spcPts val="0"/>
              </a:spcBef>
              <a:spcAft>
                <a:spcPts val="0"/>
              </a:spcAft>
              <a:buClr>
                <a:schemeClr val="dk1"/>
              </a:buClr>
              <a:buSzPts val="2400"/>
              <a:buFont typeface="Calibri"/>
              <a:buNone/>
            </a:pPr>
            <a:r>
              <a:rPr lang="en-US" sz="2200" b="0"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rPr>
              <a:t>Non-verbal Communication</a:t>
            </a:r>
            <a:r>
              <a:rPr lang="en-US" sz="2200" b="0" i="0" u="sng"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a:t>
            </a:r>
          </a:p>
          <a:p>
            <a:pPr marL="114300" marR="0" lvl="0" indent="0" algn="l" rtl="0">
              <a:lnSpc>
                <a:spcPct val="100000"/>
              </a:lnSpc>
              <a:spcBef>
                <a:spcPts val="0"/>
              </a:spcBef>
              <a:spcAft>
                <a:spcPts val="0"/>
              </a:spcAft>
              <a:buClr>
                <a:schemeClr val="dk1"/>
              </a:buClr>
              <a:buSzPts val="2400"/>
              <a:buFont typeface="Calibri"/>
              <a:buNone/>
            </a:pP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Eye-contact</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Proximity</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Hand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&amp; head movement</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Posture</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Appearance</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6"/>
        <p:cNvGrpSpPr/>
        <p:nvPr/>
      </p:nvGrpSpPr>
      <p:grpSpPr>
        <a:xfrm>
          <a:off x="0" y="0"/>
          <a:ext cx="0" cy="0"/>
          <a:chOff x="0" y="0"/>
          <a:chExt cx="0" cy="0"/>
        </a:xfrm>
      </p:grpSpPr>
      <p:sp>
        <p:nvSpPr>
          <p:cNvPr id="117" name="Google Shape;117;p5"/>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5"/>
          <p:cNvSpPr txBox="1"/>
          <p:nvPr/>
        </p:nvSpPr>
        <p:spPr>
          <a:xfrm>
            <a:off x="1042146" y="1440023"/>
            <a:ext cx="7344816" cy="3785611"/>
          </a:xfrm>
          <a:prstGeom prst="rect">
            <a:avLst/>
          </a:prstGeom>
          <a:noFill/>
          <a:ln>
            <a:noFill/>
          </a:ln>
        </p:spPr>
        <p:txBody>
          <a:bodyPr spcFirstLastPara="1" wrap="square" lIns="91425" tIns="45700" rIns="91425" bIns="45700" anchor="t" anchorCtr="0">
            <a:spAutoFit/>
          </a:bodyPr>
          <a:lstStyle/>
          <a:p>
            <a:pPr marL="114300" lvl="0" algn="ctr">
              <a:buClr>
                <a:schemeClr val="dk1"/>
              </a:buClr>
              <a:buSzPts val="2400"/>
            </a:pPr>
            <a:r>
              <a:rPr lang="en-US" sz="2400" b="1" u="sng" dirty="0">
                <a:solidFill>
                  <a:schemeClr val="dk1"/>
                </a:solidFill>
                <a:latin typeface="Times New Roman" panose="02020603050405020304" pitchFamily="18" charset="0"/>
                <a:ea typeface="Calibri"/>
                <a:cs typeface="Times New Roman" panose="02020603050405020304" pitchFamily="18" charset="0"/>
                <a:sym typeface="Calibri"/>
              </a:rPr>
              <a:t>Aggressive style</a:t>
            </a:r>
            <a:endParaRPr lang="en-US" sz="2400" dirty="0">
              <a:latin typeface="Times New Roman" panose="02020603050405020304" pitchFamily="18" charset="0"/>
              <a:cs typeface="Times New Roman" panose="02020603050405020304" pitchFamily="18" charset="0"/>
            </a:endParaRPr>
          </a:p>
          <a:p>
            <a:pPr marL="114300" lvl="0">
              <a:buClr>
                <a:schemeClr val="dk1"/>
              </a:buClr>
              <a:buSzPts val="2400"/>
            </a:pPr>
            <a:endParaRPr lang="en-US" sz="2400" dirty="0">
              <a:solidFill>
                <a:schemeClr val="dk1"/>
              </a:solidFill>
              <a:latin typeface="Times New Roman" panose="02020603050405020304" pitchFamily="18" charset="0"/>
              <a:ea typeface="Calibri"/>
              <a:cs typeface="Times New Roman" panose="02020603050405020304" pitchFamily="18" charset="0"/>
              <a:sym typeface="Calibri"/>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Try to dominate others </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Use humiliation to control others</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Criticize, blame, attack others </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Be very impulsive</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Speak in a loud, demanding and overbearing voice</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Not listen well </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Interrupt frequently </a:t>
            </a:r>
            <a:endParaRPr lang="en-US" sz="2400" dirty="0">
              <a:latin typeface="Times New Roman" panose="02020603050405020304" pitchFamily="18" charset="0"/>
              <a:cs typeface="Times New Roman" panose="02020603050405020304" pitchFamily="18" charset="0"/>
            </a:endParaRPr>
          </a:p>
          <a:p>
            <a:pPr lvl="0">
              <a:buClr>
                <a:schemeClr val="dk1"/>
              </a:buClr>
              <a:buSzPts val="2400"/>
              <a:buFont typeface="Noto Sans Symbols"/>
              <a:buChar char="❖"/>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 Show lack of empathy to the other person’s emotions</a:t>
            </a:r>
            <a:endParaRPr lang="en-US" sz="2400" dirty="0">
              <a:latin typeface="Times New Roman" panose="02020603050405020304" pitchFamily="18" charset="0"/>
              <a:cs typeface="Times New Roman" panose="02020603050405020304" pitchFamily="18" charset="0"/>
            </a:endParaRPr>
          </a:p>
        </p:txBody>
      </p:sp>
      <p:sp>
        <p:nvSpPr>
          <p:cNvPr id="119" name="Google Shape;119;p5"/>
          <p:cNvSpPr txBox="1"/>
          <p:nvPr/>
        </p:nvSpPr>
        <p:spPr>
          <a:xfrm>
            <a:off x="1105771" y="309402"/>
            <a:ext cx="7217567"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Styles of Communication</a:t>
            </a:r>
            <a:endParaRPr sz="1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6"/>
        <p:cNvGrpSpPr/>
        <p:nvPr/>
      </p:nvGrpSpPr>
      <p:grpSpPr>
        <a:xfrm>
          <a:off x="0" y="0"/>
          <a:ext cx="0" cy="0"/>
          <a:chOff x="0" y="0"/>
          <a:chExt cx="0" cy="0"/>
        </a:xfrm>
      </p:grpSpPr>
      <p:sp>
        <p:nvSpPr>
          <p:cNvPr id="117" name="Google Shape;117;p5"/>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5"/>
          <p:cNvSpPr txBox="1"/>
          <p:nvPr/>
        </p:nvSpPr>
        <p:spPr>
          <a:xfrm>
            <a:off x="252919" y="1268760"/>
            <a:ext cx="8531158" cy="4154943"/>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2400"/>
              <a:buFont typeface="Calibri"/>
              <a:buNone/>
            </a:pPr>
            <a:r>
              <a:rPr lang="en-US" sz="2400" b="1"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rPr>
              <a:t>Passive Aggressive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ctr" rtl="0">
              <a:lnSpc>
                <a:spcPct val="100000"/>
              </a:lnSpc>
              <a:spcBef>
                <a:spcPts val="0"/>
              </a:spcBef>
              <a:spcAft>
                <a:spcPts val="0"/>
              </a:spcAft>
              <a:buClr>
                <a:schemeClr val="dk1"/>
              </a:buClr>
              <a:buSzPts val="2400"/>
              <a:buFont typeface="Calibri"/>
              <a:buNone/>
            </a:pPr>
            <a:endParaRPr sz="2400" b="1"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Mutter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one’s self rather than confront the person or issue</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Having difficulty acknowledging one’s feelings of anger</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Use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facial expressions that don’t match how one feels</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Being sarcastic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Deny the existence of a problem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Appear cooperative while doing things to annoy and disrupt</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Sabotage the other person’s actions</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Avoid contact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Avoid expressing one’s feelings towards the subject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19" name="Google Shape;119;p5"/>
          <p:cNvSpPr txBox="1"/>
          <p:nvPr/>
        </p:nvSpPr>
        <p:spPr>
          <a:xfrm>
            <a:off x="1105771" y="309402"/>
            <a:ext cx="7217567"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Styles of Communication</a:t>
            </a:r>
            <a:endParaRPr sz="1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xmlns="" val="428194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4"/>
        <p:cNvGrpSpPr/>
        <p:nvPr/>
      </p:nvGrpSpPr>
      <p:grpSpPr>
        <a:xfrm>
          <a:off x="0" y="0"/>
          <a:ext cx="0" cy="0"/>
          <a:chOff x="0" y="0"/>
          <a:chExt cx="0" cy="0"/>
        </a:xfrm>
      </p:grpSpPr>
      <p:sp>
        <p:nvSpPr>
          <p:cNvPr id="126" name="Google Shape;126;p6"/>
          <p:cNvSpPr txBox="1"/>
          <p:nvPr/>
        </p:nvSpPr>
        <p:spPr>
          <a:xfrm>
            <a:off x="622571" y="1373982"/>
            <a:ext cx="8278238" cy="3785652"/>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2400"/>
              <a:buFont typeface="Calibri"/>
              <a:buNone/>
            </a:pPr>
            <a:r>
              <a:rPr lang="en-US" sz="2400" b="1" i="0" u="sng" strike="noStrike" cap="none" dirty="0">
                <a:solidFill>
                  <a:schemeClr val="dk1"/>
                </a:solidFill>
                <a:latin typeface="Calibri"/>
                <a:ea typeface="Calibri"/>
                <a:cs typeface="Calibri"/>
                <a:sym typeface="Calibri"/>
              </a:rPr>
              <a:t>Assertive Communication</a:t>
            </a:r>
            <a:endParaRPr sz="1400" b="0" i="0" u="none" strike="noStrike" cap="none" dirty="0">
              <a:solidFill>
                <a:srgbClr val="000000"/>
              </a:solidFill>
              <a:latin typeface="Arial"/>
              <a:ea typeface="Arial"/>
              <a:cs typeface="Arial"/>
              <a:sym typeface="Arial"/>
            </a:endParaRPr>
          </a:p>
          <a:p>
            <a:pPr marL="114300" marR="0" lvl="0" indent="0" algn="l"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State wishes and feelings clearly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Show respect to the person one is addressing to</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Listen well without interrupting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Maintain eye- contact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Speak in a calm and clear voice tone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Feel connected to others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Feel competent and in control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Calibri"/>
                <a:ea typeface="Calibri"/>
                <a:cs typeface="Calibri"/>
                <a:sym typeface="Calibri"/>
              </a:rPr>
              <a:t> Have a relaxed body posture </a:t>
            </a:r>
            <a:endParaRPr sz="1400" b="0" i="0" u="none" strike="noStrike" cap="none" dirty="0">
              <a:solidFill>
                <a:srgbClr val="000000"/>
              </a:solidFill>
              <a:latin typeface="Arial"/>
              <a:ea typeface="Arial"/>
              <a:cs typeface="Arial"/>
              <a:sym typeface="Arial"/>
            </a:endParaRPr>
          </a:p>
        </p:txBody>
      </p:sp>
      <p:sp>
        <p:nvSpPr>
          <p:cNvPr id="127" name="Google Shape;127;p6"/>
          <p:cNvSpPr txBox="1"/>
          <p:nvPr/>
        </p:nvSpPr>
        <p:spPr>
          <a:xfrm>
            <a:off x="1436253" y="358420"/>
            <a:ext cx="6785519"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Styles of Communication</a:t>
            </a:r>
            <a:endParaRPr sz="36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2"/>
        <p:cNvGrpSpPr/>
        <p:nvPr/>
      </p:nvGrpSpPr>
      <p:grpSpPr>
        <a:xfrm>
          <a:off x="0" y="0"/>
          <a:ext cx="0" cy="0"/>
          <a:chOff x="0" y="0"/>
          <a:chExt cx="0" cy="0"/>
        </a:xfrm>
      </p:grpSpPr>
      <p:sp>
        <p:nvSpPr>
          <p:cNvPr id="133" name="Google Shape;133;p7"/>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4" name="Google Shape;134;p7"/>
          <p:cNvSpPr txBox="1"/>
          <p:nvPr/>
        </p:nvSpPr>
        <p:spPr>
          <a:xfrm>
            <a:off x="827584" y="1628800"/>
            <a:ext cx="7272808" cy="369332"/>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35" name="Google Shape;135;p7"/>
          <p:cNvSpPr txBox="1"/>
          <p:nvPr/>
        </p:nvSpPr>
        <p:spPr>
          <a:xfrm>
            <a:off x="251970" y="341715"/>
            <a:ext cx="8784076" cy="107717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do I communicate with health care </a:t>
            </a:r>
            <a:endPar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ctr" rtl="0">
              <a:lnSpc>
                <a:spcPct val="100000"/>
              </a:lnSpc>
              <a:spcBef>
                <a:spcPts val="0"/>
              </a:spcBef>
              <a:spcAft>
                <a:spcPts val="0"/>
              </a:spcAft>
              <a:buClr>
                <a:srgbClr val="000000"/>
              </a:buClr>
              <a:buSzPts val="3600"/>
              <a:buFont typeface="Arial"/>
              <a:buNone/>
            </a:pPr>
            <a:r>
              <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professionals</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t>
            </a:r>
            <a:endParaRPr sz="3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36" name="Google Shape;136;p7"/>
          <p:cNvSpPr txBox="1"/>
          <p:nvPr/>
        </p:nvSpPr>
        <p:spPr>
          <a:xfrm>
            <a:off x="251969" y="1844824"/>
            <a:ext cx="8678021" cy="452431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Be organized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Keep good records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Be</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
                  </a:ext>
                </a:extLst>
              </a:rPr>
              <a:t> </a:t>
            </a: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
                  </a:ext>
                </a:extLst>
              </a:rPr>
              <a:t>probe to understand health care professionals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Know how to keep in touch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l"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How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can I make my visit to the doctor as productive as possible?</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l" rtl="0">
              <a:lnSpc>
                <a:spcPct val="100000"/>
              </a:lnSpc>
              <a:spcBef>
                <a:spcPts val="0"/>
              </a:spcBef>
              <a:spcAft>
                <a:spcPts val="0"/>
              </a:spcAft>
              <a:buClr>
                <a:schemeClr val="dk1"/>
              </a:buClr>
              <a:buSzPts val="2400"/>
              <a:buFont typeface="Calibri"/>
              <a:buNone/>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Use pencils and notebooks to take notes</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Keep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your discussion focused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Ask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for clarifications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Share appropriate information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Balance assertiveness &amp; friendliness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8"/>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3" name="Google Shape;143;p8"/>
          <p:cNvSpPr txBox="1"/>
          <p:nvPr/>
        </p:nvSpPr>
        <p:spPr>
          <a:xfrm>
            <a:off x="116732" y="2049105"/>
            <a:ext cx="8910536" cy="3477835"/>
          </a:xfrm>
          <a:prstGeom prst="rect">
            <a:avLst/>
          </a:prstGeom>
          <a:noFill/>
          <a:ln>
            <a:noFill/>
          </a:ln>
        </p:spPr>
        <p:txBody>
          <a:bodyPr spcFirstLastPara="1" wrap="square" lIns="91425" tIns="45700" rIns="91425" bIns="45700" anchor="t" anchorCtr="0">
            <a:spAutoFit/>
          </a:bodyPr>
          <a:lstStyle/>
          <a:p>
            <a:pPr marL="114300" marR="0" lvl="0" indent="0" algn="just" rtl="0">
              <a:lnSpc>
                <a:spcPct val="100000"/>
              </a:lnSpc>
              <a:spcBef>
                <a:spcPts val="0"/>
              </a:spcBef>
              <a:spcAft>
                <a:spcPts val="0"/>
              </a:spcAft>
              <a:buClr>
                <a:schemeClr val="dk1"/>
              </a:buClr>
              <a:buSzPts val="2400"/>
              <a:buFont typeface="Calibri"/>
              <a:buNone/>
            </a:pP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Try to initiate conversations with the person you are caring for, especially if you notice they are withdrawing socially.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just" rtl="0">
              <a:lnSpc>
                <a:spcPct val="100000"/>
              </a:lnSpc>
              <a:spcBef>
                <a:spcPts val="0"/>
              </a:spcBef>
              <a:spcAft>
                <a:spcPts val="0"/>
              </a:spcAft>
              <a:buClr>
                <a:schemeClr val="dk1"/>
              </a:buClr>
              <a:buSzPts val="2400"/>
              <a:buFont typeface="Calibri"/>
              <a:buNone/>
            </a:pPr>
            <a:endParaRPr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Speak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clearly and slowly using short sentences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Give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them time to respond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Encourage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them to join conversations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Give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them simple choices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Let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them speak about themselves in conversations while </a:t>
            </a:r>
            <a:r>
              <a:rPr lang="en-US" sz="2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assisting if </a:t>
            </a: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needed</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Show empathy and understanding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just" rtl="0">
              <a:lnSpc>
                <a:spcPct val="100000"/>
              </a:lnSpc>
              <a:spcBef>
                <a:spcPts val="0"/>
              </a:spcBef>
              <a:spcAft>
                <a:spcPts val="0"/>
              </a:spcAft>
              <a:buClr>
                <a:schemeClr val="dk1"/>
              </a:buClr>
              <a:buSzPts val="2400"/>
              <a:buFont typeface="Courier New"/>
              <a:buChar char="o"/>
            </a:pPr>
            <a:r>
              <a:rPr lang="en-US" sz="2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Avoid raising your voice </a:t>
            </a:r>
            <a:endParaRPr sz="2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44" name="Google Shape;144;p8"/>
          <p:cNvSpPr txBox="1"/>
          <p:nvPr/>
        </p:nvSpPr>
        <p:spPr>
          <a:xfrm>
            <a:off x="1187624" y="764704"/>
            <a:ext cx="6785519"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145" name="Google Shape;145;p8"/>
          <p:cNvSpPr txBox="1"/>
          <p:nvPr/>
        </p:nvSpPr>
        <p:spPr>
          <a:xfrm>
            <a:off x="539552" y="476672"/>
            <a:ext cx="8352928" cy="107717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do I communicate with </a:t>
            </a:r>
            <a:r>
              <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frail older people or people with </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dementia?</a:t>
            </a:r>
            <a:endParaRPr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0"/>
        <p:cNvGrpSpPr/>
        <p:nvPr/>
      </p:nvGrpSpPr>
      <p:grpSpPr>
        <a:xfrm>
          <a:off x="0" y="0"/>
          <a:ext cx="0" cy="0"/>
          <a:chOff x="0" y="0"/>
          <a:chExt cx="0" cy="0"/>
        </a:xfrm>
      </p:grpSpPr>
      <p:sp>
        <p:nvSpPr>
          <p:cNvPr id="151" name="Google Shape;151;p9"/>
          <p:cNvSpPr txBox="1"/>
          <p:nvPr/>
        </p:nvSpPr>
        <p:spPr>
          <a:xfrm>
            <a:off x="1845668" y="793692"/>
            <a:ext cx="5966691" cy="11231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2" name="Google Shape;152;p9"/>
          <p:cNvSpPr txBox="1"/>
          <p:nvPr/>
        </p:nvSpPr>
        <p:spPr>
          <a:xfrm>
            <a:off x="467544" y="1340768"/>
            <a:ext cx="8676456" cy="369332"/>
          </a:xfrm>
          <a:prstGeom prst="rect">
            <a:avLst/>
          </a:prstGeom>
          <a:noFill/>
          <a:ln>
            <a:noFill/>
          </a:ln>
        </p:spPr>
        <p:txBody>
          <a:bodyPr spcFirstLastPara="1" wrap="square" lIns="91425" tIns="45700" rIns="91425" bIns="45700" anchor="t" anchorCtr="0">
            <a:spAutoFit/>
          </a:bodyPr>
          <a:lstStyle/>
          <a:p>
            <a:pPr marL="11430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53" name="Google Shape;153;p9"/>
          <p:cNvSpPr txBox="1"/>
          <p:nvPr/>
        </p:nvSpPr>
        <p:spPr>
          <a:xfrm>
            <a:off x="179512" y="1916831"/>
            <a:ext cx="8784976" cy="4278094"/>
          </a:xfrm>
          <a:prstGeom prst="rect">
            <a:avLst/>
          </a:prstGeom>
          <a:no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chemeClr val="dk1"/>
              </a:buClr>
              <a:buSzPts val="2400"/>
              <a:buFont typeface="Calibri"/>
              <a:buNone/>
            </a:pPr>
            <a:r>
              <a:rPr lang="en-US" sz="2400" b="1" i="0" u="sng" strike="noStrike" cap="none" dirty="0">
                <a:solidFill>
                  <a:schemeClr val="dk1"/>
                </a:solidFill>
                <a:latin typeface="Times New Roman" panose="02020603050405020304" pitchFamily="18" charset="0"/>
                <a:ea typeface="Calibri"/>
                <a:cs typeface="Times New Roman" panose="02020603050405020304" pitchFamily="18" charset="0"/>
                <a:sym typeface="Calibri"/>
              </a:rPr>
              <a:t>Skills for challenging communication</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l"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114300" marR="0" lvl="0" indent="0" algn="l" rtl="0">
              <a:lnSpc>
                <a:spcPct val="100000"/>
              </a:lnSpc>
              <a:spcBef>
                <a:spcPts val="0"/>
              </a:spcBef>
              <a:spcAft>
                <a:spcPts val="0"/>
              </a:spcAft>
              <a:buClr>
                <a:schemeClr val="dk1"/>
              </a:buClr>
              <a:buSzPts val="2400"/>
              <a:buFont typeface="Calibri"/>
              <a:buNone/>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When someone has difficulty speaking or understanding, try to:</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114300" marR="0" lvl="0" indent="0" algn="l" rtl="0">
              <a:lnSpc>
                <a:spcPct val="100000"/>
              </a:lnSpc>
              <a:spcBef>
                <a:spcPts val="0"/>
              </a:spcBef>
              <a:spcAft>
                <a:spcPts val="0"/>
              </a:spcAft>
              <a:buClr>
                <a:schemeClr val="dk1"/>
              </a:buClr>
              <a:buSzPts val="2400"/>
              <a:buFont typeface="Calibri"/>
              <a:buNone/>
            </a:pP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Be patient and remain calm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Keep your voice tone positive and friendly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Maintain a respectful distance to avoid intimidating them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Pat or hold the person’s hand while talking to them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Reassure them and make them feel closer to you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Watch their body language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l" rtl="0">
              <a:lnSpc>
                <a:spcPct val="100000"/>
              </a:lnSpc>
              <a:spcBef>
                <a:spcPts val="0"/>
              </a:spcBef>
              <a:spcAft>
                <a:spcPts val="0"/>
              </a:spcAft>
              <a:buClr>
                <a:schemeClr val="dk1"/>
              </a:buClr>
              <a:buSzPts val="2400"/>
              <a:buFont typeface="Noto Sans Symbols"/>
              <a:buChar char="✔"/>
            </a:pP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Listen to what they say </a:t>
            </a:r>
            <a:endParaRPr sz="24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154" name="Google Shape;154;p9"/>
          <p:cNvSpPr txBox="1"/>
          <p:nvPr/>
        </p:nvSpPr>
        <p:spPr>
          <a:xfrm>
            <a:off x="395536" y="448256"/>
            <a:ext cx="8352928" cy="1077178"/>
          </a:xfrm>
          <a:prstGeom prst="rect">
            <a:avLst/>
          </a:prstGeom>
          <a:noFill/>
          <a:ln>
            <a:noFill/>
          </a:ln>
        </p:spPr>
        <p:txBody>
          <a:bodyPr spcFirstLastPara="1" wrap="square" lIns="91425" tIns="45700" rIns="91425" bIns="45700" anchor="t" anchorCtr="0">
            <a:spAutoFit/>
          </a:bodyPr>
          <a:lstStyle/>
          <a:p>
            <a:pPr lvl="0" algn="ctr">
              <a:buSzPts val="3600"/>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How do I communicate with </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frail older people </a:t>
            </a:r>
            <a:endParaRPr lang="en-US" sz="32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lvl="0" algn="ctr">
              <a:buSzPts val="3600"/>
            </a:pPr>
            <a:r>
              <a:rPr lang="en-US" sz="3200" dirty="0" smtClean="0">
                <a:solidFill>
                  <a:schemeClr val="dk1"/>
                </a:solidFill>
                <a:latin typeface="Times New Roman" panose="02020603050405020304" pitchFamily="18" charset="0"/>
                <a:ea typeface="Calibri"/>
                <a:cs typeface="Times New Roman" panose="02020603050405020304" pitchFamily="18" charset="0"/>
                <a:sym typeface="Calibri"/>
              </a:rPr>
              <a:t>or </a:t>
            </a:r>
            <a:r>
              <a:rPr lang="en-US" sz="3200" dirty="0">
                <a:solidFill>
                  <a:schemeClr val="dk1"/>
                </a:solidFill>
                <a:latin typeface="Times New Roman" panose="02020603050405020304" pitchFamily="18" charset="0"/>
                <a:ea typeface="Calibri"/>
                <a:cs typeface="Times New Roman" panose="02020603050405020304" pitchFamily="18" charset="0"/>
                <a:sym typeface="Calibri"/>
              </a:rPr>
              <a:t>people </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with dementia?</a:t>
            </a:r>
            <a:endParaRPr sz="3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1728</Words>
  <Application>Microsoft Office PowerPoint</Application>
  <PresentationFormat>Προβολή στην οθόνη (4:3)</PresentationFormat>
  <Paragraphs>193</Paragraphs>
  <Slides>12</Slides>
  <Notes>12</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7</cp:revision>
  <dcterms:created xsi:type="dcterms:W3CDTF">2019-01-04T16:28:11Z</dcterms:created>
  <dcterms:modified xsi:type="dcterms:W3CDTF">2019-12-08T10:17:53Z</dcterms:modified>
</cp:coreProperties>
</file>